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68"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5/27/2021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1611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17172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5/27/2021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317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5/27/2021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2126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5/27/2021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3414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5/27/2021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37788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5/27/2021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0099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5/27/2021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3623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5/27/2021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745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5/27/2021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364706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5/27/2021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47613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5/27/2021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75808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734B904-8096-41B8-9CAA-BECF0C2F2FE6}"/>
              </a:ext>
            </a:extLst>
          </p:cNvPr>
          <p:cNvSpPr>
            <a:spLocks noGrp="1"/>
          </p:cNvSpPr>
          <p:nvPr>
            <p:ph type="ctrTitle"/>
          </p:nvPr>
        </p:nvSpPr>
        <p:spPr>
          <a:xfrm>
            <a:off x="638620" y="863695"/>
            <a:ext cx="3511233" cy="3779995"/>
          </a:xfrm>
        </p:spPr>
        <p:txBody>
          <a:bodyPr anchor="ctr">
            <a:normAutofit/>
          </a:bodyPr>
          <a:lstStyle/>
          <a:p>
            <a:r>
              <a:rPr lang="ja-JP" altLang="en-US" dirty="0">
                <a:solidFill>
                  <a:schemeClr val="tx1"/>
                </a:solidFill>
              </a:rPr>
              <a:t>完璧な英語でなくても大丈夫！異文化理解と効果的なコミュニケーション</a:t>
            </a:r>
            <a:br>
              <a:rPr lang="en-US" altLang="ja-JP" dirty="0">
                <a:solidFill>
                  <a:schemeClr val="tx1"/>
                </a:solidFill>
              </a:rPr>
            </a:br>
            <a:endParaRPr lang="en-US" dirty="0">
              <a:solidFill>
                <a:schemeClr val="tx1"/>
              </a:solidFill>
            </a:endParaRPr>
          </a:p>
        </p:txBody>
      </p:sp>
      <p:sp>
        <p:nvSpPr>
          <p:cNvPr id="3" name="Subtitle 2">
            <a:extLst>
              <a:ext uri="{FF2B5EF4-FFF2-40B4-BE49-F238E27FC236}">
                <a16:creationId xmlns:a16="http://schemas.microsoft.com/office/drawing/2014/main" id="{989B1758-0405-4DB9-A4DE-9354FDDEC778}"/>
              </a:ext>
            </a:extLst>
          </p:cNvPr>
          <p:cNvSpPr>
            <a:spLocks noGrp="1"/>
          </p:cNvSpPr>
          <p:nvPr>
            <p:ph type="subTitle" idx="1"/>
          </p:nvPr>
        </p:nvSpPr>
        <p:spPr>
          <a:xfrm>
            <a:off x="638621" y="4739780"/>
            <a:ext cx="3511233" cy="1147054"/>
          </a:xfrm>
        </p:spPr>
        <p:txBody>
          <a:bodyPr anchor="t">
            <a:normAutofit/>
          </a:bodyPr>
          <a:lstStyle/>
          <a:p>
            <a:pPr algn="r">
              <a:lnSpc>
                <a:spcPct val="100000"/>
              </a:lnSpc>
              <a:spcBef>
                <a:spcPts val="0"/>
              </a:spcBef>
              <a:spcAft>
                <a:spcPts val="0"/>
              </a:spcAft>
            </a:pPr>
            <a:r>
              <a:rPr lang="en-US" sz="2200" dirty="0"/>
              <a:t>May 4, 2021</a:t>
            </a:r>
          </a:p>
          <a:p>
            <a:pPr algn="r">
              <a:lnSpc>
                <a:spcPct val="100000"/>
              </a:lnSpc>
              <a:spcBef>
                <a:spcPts val="0"/>
              </a:spcBef>
              <a:spcAft>
                <a:spcPts val="0"/>
              </a:spcAft>
            </a:pPr>
            <a:r>
              <a:rPr lang="en-US" sz="2200" dirty="0"/>
              <a:t>4</a:t>
            </a:r>
            <a:r>
              <a:rPr lang="en-US" sz="2200" dirty="0">
                <a:sym typeface="Wingdings" panose="05000000000000000000" pitchFamily="2" charset="2"/>
              </a:rPr>
              <a:t>:00 – 5:30 PM</a:t>
            </a:r>
            <a:endParaRPr lang="en-US" sz="2200" dirty="0"/>
          </a:p>
        </p:txBody>
      </p:sp>
      <p:sp>
        <p:nvSpPr>
          <p:cNvPr id="13" name="Rectangle 12">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Chart&#10;&#10;Description automatically generated with medium confidence">
            <a:extLst>
              <a:ext uri="{FF2B5EF4-FFF2-40B4-BE49-F238E27FC236}">
                <a16:creationId xmlns:a16="http://schemas.microsoft.com/office/drawing/2014/main" id="{4CA25533-4BB8-46CD-971F-DF6AEE9AE81F}"/>
              </a:ext>
            </a:extLst>
          </p:cNvPr>
          <p:cNvPicPr>
            <a:picLocks noChangeAspect="1"/>
          </p:cNvPicPr>
          <p:nvPr/>
        </p:nvPicPr>
        <p:blipFill rotWithShape="1">
          <a:blip r:embed="rId2"/>
          <a:srcRect l="18489" r="5397"/>
          <a:stretch/>
        </p:blipFill>
        <p:spPr>
          <a:xfrm>
            <a:off x="4499605" y="-164377"/>
            <a:ext cx="7537705" cy="6857990"/>
          </a:xfrm>
          <a:prstGeom prst="rect">
            <a:avLst/>
          </a:prstGeom>
        </p:spPr>
      </p:pic>
      <p:pic>
        <p:nvPicPr>
          <p:cNvPr id="10" name="Picture 9">
            <a:extLst>
              <a:ext uri="{FF2B5EF4-FFF2-40B4-BE49-F238E27FC236}">
                <a16:creationId xmlns:a16="http://schemas.microsoft.com/office/drawing/2014/main" id="{F57B44AC-0B4A-44B9-B76C-248568A8429C}"/>
              </a:ext>
            </a:extLst>
          </p:cNvPr>
          <p:cNvPicPr>
            <a:picLocks noChangeAspect="1"/>
          </p:cNvPicPr>
          <p:nvPr/>
        </p:nvPicPr>
        <p:blipFill rotWithShape="1">
          <a:blip r:embed="rId3"/>
          <a:srcRect l="1" r="-3528" b="17670"/>
          <a:stretch/>
        </p:blipFill>
        <p:spPr>
          <a:xfrm>
            <a:off x="4890600" y="164387"/>
            <a:ext cx="1030270" cy="1099335"/>
          </a:xfrm>
          <a:prstGeom prst="rect">
            <a:avLst/>
          </a:prstGeom>
        </p:spPr>
      </p:pic>
      <p:sp>
        <p:nvSpPr>
          <p:cNvPr id="5" name="Rectangle 4">
            <a:extLst>
              <a:ext uri="{FF2B5EF4-FFF2-40B4-BE49-F238E27FC236}">
                <a16:creationId xmlns:a16="http://schemas.microsoft.com/office/drawing/2014/main" id="{3838EAA9-BC94-4655-B967-7663A7FAA4E1}"/>
              </a:ext>
            </a:extLst>
          </p:cNvPr>
          <p:cNvSpPr/>
          <p:nvPr/>
        </p:nvSpPr>
        <p:spPr>
          <a:xfrm>
            <a:off x="6075560" y="164387"/>
            <a:ext cx="5961750" cy="1785104"/>
          </a:xfrm>
          <a:prstGeom prst="rect">
            <a:avLst/>
          </a:prstGeom>
        </p:spPr>
        <p:txBody>
          <a:bodyPr wrap="square">
            <a:spAutoFit/>
          </a:bodyPr>
          <a:lstStyle/>
          <a:p>
            <a:r>
              <a:rPr lang="ja-JP" altLang="en-US" sz="1000" dirty="0">
                <a:solidFill>
                  <a:schemeClr val="bg1"/>
                </a:solidFill>
              </a:rPr>
              <a:t>完璧な英語でなくても大丈夫！異文化理解と効果的なコミュニケーション</a:t>
            </a:r>
            <a:endParaRPr lang="en-US" altLang="ja-JP" sz="1000" dirty="0">
              <a:solidFill>
                <a:schemeClr val="bg1"/>
              </a:solidFill>
            </a:endParaRPr>
          </a:p>
          <a:p>
            <a:r>
              <a:rPr lang="en-US" sz="1000" dirty="0">
                <a:solidFill>
                  <a:schemeClr val="bg1"/>
                </a:solidFill>
              </a:rPr>
              <a:t>(</a:t>
            </a:r>
            <a:r>
              <a:rPr lang="ja-JP" altLang="en-US" sz="1000" dirty="0">
                <a:solidFill>
                  <a:schemeClr val="bg1"/>
                </a:solidFill>
              </a:rPr>
              <a:t>所要時間：</a:t>
            </a:r>
            <a:r>
              <a:rPr lang="en-US" altLang="ja-JP" sz="1000" dirty="0">
                <a:solidFill>
                  <a:schemeClr val="bg1"/>
                </a:solidFill>
              </a:rPr>
              <a:t>1.5</a:t>
            </a:r>
            <a:r>
              <a:rPr lang="ja-JP" altLang="en-US" sz="1000" dirty="0">
                <a:solidFill>
                  <a:schemeClr val="bg1"/>
                </a:solidFill>
              </a:rPr>
              <a:t>時間、定員：</a:t>
            </a:r>
            <a:r>
              <a:rPr lang="en-US" altLang="ja-JP" sz="1000" dirty="0">
                <a:solidFill>
                  <a:schemeClr val="bg1"/>
                </a:solidFill>
              </a:rPr>
              <a:t>16</a:t>
            </a:r>
            <a:r>
              <a:rPr lang="ja-JP" altLang="en-US" sz="1000" dirty="0">
                <a:solidFill>
                  <a:schemeClr val="bg1"/>
                </a:solidFill>
              </a:rPr>
              <a:t>名）</a:t>
            </a:r>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r>
              <a:rPr lang="ja-JP" altLang="en-US" sz="1000" dirty="0">
                <a:solidFill>
                  <a:schemeClr val="bg1"/>
                </a:solidFill>
              </a:rPr>
              <a:t>アメリカ人と日本人の文化や価値観の違いから、気づかないうちに生じている職場での誤解や摩擦は私たちが思っているよりたくさんあります。駐在員の皆さんからよく聞く声として、「自分の言いたいことをもっと効果的に伝えたい」「アメリカ人にささる指示の出し方、ほめ方、フィードバックの方法が知りたい」「リモートワーク環境で部下の仕事ぶりをきちんと把握したい」などがあります。今回のワークショップでは、日米異文化の基本を学び、職場ですぐ実践できるコミュニケーションのコツをご紹介します。参加者の皆さんが自身のコミュニケーションのやり方を少し変えることで、職場での存在感や、メンバーとの関係を向上させ、成果につなげていただける一助とします。</a:t>
            </a:r>
            <a:endParaRPr lang="en-US" altLang="ja-JP" sz="1000" dirty="0">
              <a:solidFill>
                <a:schemeClr val="bg1"/>
              </a:solidFill>
            </a:endParaRPr>
          </a:p>
        </p:txBody>
      </p:sp>
      <p:sp>
        <p:nvSpPr>
          <p:cNvPr id="7" name="TextBox 6">
            <a:extLst>
              <a:ext uri="{FF2B5EF4-FFF2-40B4-BE49-F238E27FC236}">
                <a16:creationId xmlns:a16="http://schemas.microsoft.com/office/drawing/2014/main" id="{35CCAD71-5266-47E4-AA12-818FC27A8ACE}"/>
              </a:ext>
            </a:extLst>
          </p:cNvPr>
          <p:cNvSpPr txBox="1"/>
          <p:nvPr/>
        </p:nvSpPr>
        <p:spPr>
          <a:xfrm>
            <a:off x="4819614" y="1301141"/>
            <a:ext cx="1030270" cy="253916"/>
          </a:xfrm>
          <a:prstGeom prst="rect">
            <a:avLst/>
          </a:prstGeom>
          <a:noFill/>
        </p:spPr>
        <p:txBody>
          <a:bodyPr wrap="square" rtlCol="0">
            <a:spAutoFit/>
          </a:bodyPr>
          <a:lstStyle/>
          <a:p>
            <a:r>
              <a:rPr lang="en-US" sz="1050" dirty="0">
                <a:solidFill>
                  <a:schemeClr val="bg1"/>
                </a:solidFill>
              </a:rPr>
              <a:t>Noriko Mills</a:t>
            </a:r>
          </a:p>
        </p:txBody>
      </p:sp>
      <p:sp>
        <p:nvSpPr>
          <p:cNvPr id="8" name="Rectangle 7">
            <a:extLst>
              <a:ext uri="{FF2B5EF4-FFF2-40B4-BE49-F238E27FC236}">
                <a16:creationId xmlns:a16="http://schemas.microsoft.com/office/drawing/2014/main" id="{4A4A05DC-0981-4AF5-9C44-81C13E8EFCD4}"/>
              </a:ext>
            </a:extLst>
          </p:cNvPr>
          <p:cNvSpPr/>
          <p:nvPr/>
        </p:nvSpPr>
        <p:spPr>
          <a:xfrm>
            <a:off x="4788473" y="2321270"/>
            <a:ext cx="6884840" cy="3901440"/>
          </a:xfrm>
          <a:prstGeom prst="rect">
            <a:avLst/>
          </a:prstGeom>
          <a:solidFill>
            <a:schemeClr val="accent1">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r>
              <a:rPr lang="ja-JP" altLang="en-US" u="sng" dirty="0">
                <a:solidFill>
                  <a:sysClr val="windowText" lastClr="000000"/>
                </a:solidFill>
              </a:rPr>
              <a:t>オンライン参加型のワークショップ</a:t>
            </a:r>
            <a:endParaRPr lang="en-US" altLang="ja-JP" u="sng" dirty="0">
              <a:solidFill>
                <a:sysClr val="windowText" lastClr="000000"/>
              </a:solidFill>
            </a:endParaRPr>
          </a:p>
          <a:p>
            <a:r>
              <a:rPr lang="ja-JP" altLang="en-US" u="sng" dirty="0">
                <a:solidFill>
                  <a:sysClr val="windowText" lastClr="000000"/>
                </a:solidFill>
              </a:rPr>
              <a:t>講義内容骨子</a:t>
            </a:r>
            <a:endParaRPr lang="en-US" altLang="ja-JP" u="sng" dirty="0">
              <a:solidFill>
                <a:sysClr val="windowText" lastClr="000000"/>
              </a:solidFill>
            </a:endParaRPr>
          </a:p>
          <a:p>
            <a:endParaRPr lang="en-US" altLang="ja-JP" u="sng" dirty="0">
              <a:solidFill>
                <a:sysClr val="windowText" lastClr="000000"/>
              </a:solidFill>
            </a:endParaRPr>
          </a:p>
          <a:p>
            <a:pPr marL="285750" indent="-285750">
              <a:buFont typeface="Wingdings" panose="05000000000000000000" pitchFamily="2" charset="2"/>
              <a:buChar char="§"/>
            </a:pPr>
            <a:r>
              <a:rPr lang="ja-JP" altLang="en-US" dirty="0">
                <a:solidFill>
                  <a:sysClr val="windowText" lastClr="000000"/>
                </a:solidFill>
              </a:rPr>
              <a:t>駐在中の成功の秘訣</a:t>
            </a:r>
            <a:endParaRPr lang="en-US" altLang="ja-JP" dirty="0">
              <a:solidFill>
                <a:sysClr val="windowText" lastClr="000000"/>
              </a:solidFill>
            </a:endParaRPr>
          </a:p>
          <a:p>
            <a:pPr marL="285750" indent="-285750">
              <a:buFont typeface="Wingdings" panose="05000000000000000000" pitchFamily="2" charset="2"/>
              <a:buChar char="§"/>
            </a:pPr>
            <a:r>
              <a:rPr lang="ja-JP" altLang="en-US" dirty="0">
                <a:solidFill>
                  <a:sysClr val="windowText" lastClr="000000"/>
                </a:solidFill>
              </a:rPr>
              <a:t>英語力とコミュ力</a:t>
            </a:r>
            <a:endParaRPr lang="en-US" altLang="ja-JP" dirty="0">
              <a:solidFill>
                <a:sysClr val="windowText" lastClr="000000"/>
              </a:solidFill>
            </a:endParaRPr>
          </a:p>
          <a:p>
            <a:pPr marL="285750" indent="-285750">
              <a:buFont typeface="Wingdings" panose="05000000000000000000" pitchFamily="2" charset="2"/>
              <a:buChar char="§"/>
            </a:pPr>
            <a:r>
              <a:rPr lang="ja-JP" altLang="en-US" dirty="0">
                <a:solidFill>
                  <a:sysClr val="windowText" lastClr="000000"/>
                </a:solidFill>
              </a:rPr>
              <a:t>どうすればコミュ力が伸びるのか</a:t>
            </a:r>
            <a:endParaRPr lang="en-US" altLang="ja-JP" dirty="0">
              <a:solidFill>
                <a:sysClr val="windowText" lastClr="000000"/>
              </a:solidFill>
            </a:endParaRPr>
          </a:p>
          <a:p>
            <a:pPr marL="285750" indent="-285750">
              <a:buFont typeface="Wingdings" panose="05000000000000000000" pitchFamily="2" charset="2"/>
              <a:buChar char="§"/>
            </a:pPr>
            <a:r>
              <a:rPr lang="ja-JP" altLang="en-US" dirty="0">
                <a:solidFill>
                  <a:sysClr val="windowText" lastClr="000000"/>
                </a:solidFill>
              </a:rPr>
              <a:t>異文化の違いによる働き方の違いと表面化しない職場の摩擦</a:t>
            </a:r>
            <a:endParaRPr lang="en-US" altLang="ja-JP" dirty="0">
              <a:solidFill>
                <a:sysClr val="windowText" lastClr="000000"/>
              </a:solidFill>
            </a:endParaRPr>
          </a:p>
          <a:p>
            <a:pPr marL="285750" indent="-285750">
              <a:buFont typeface="Wingdings" panose="05000000000000000000" pitchFamily="2" charset="2"/>
              <a:buChar char="§"/>
            </a:pPr>
            <a:r>
              <a:rPr lang="ja-JP" altLang="en-US" dirty="0">
                <a:solidFill>
                  <a:sysClr val="windowText" lastClr="000000"/>
                </a:solidFill>
              </a:rPr>
              <a:t>グローバル環境で日本人が損をしていることとその克服法</a:t>
            </a:r>
            <a:endParaRPr lang="en-US" altLang="ja-JP" dirty="0">
              <a:solidFill>
                <a:sysClr val="windowText" lastClr="000000"/>
              </a:solidFill>
            </a:endParaRPr>
          </a:p>
          <a:p>
            <a:pPr marL="285750" indent="-285750">
              <a:buFont typeface="Wingdings" panose="05000000000000000000" pitchFamily="2" charset="2"/>
              <a:buChar char="§"/>
            </a:pPr>
            <a:r>
              <a:rPr lang="ja-JP" altLang="en-US" dirty="0">
                <a:solidFill>
                  <a:sysClr val="windowText" lastClr="000000"/>
                </a:solidFill>
              </a:rPr>
              <a:t>バーチャル環境で部下との関係構築をするには</a:t>
            </a:r>
            <a:endParaRPr lang="en-US" altLang="ja-JP" u="sng" dirty="0">
              <a:solidFill>
                <a:sysClr val="windowText" lastClr="000000"/>
              </a:solidFill>
            </a:endParaRPr>
          </a:p>
          <a:p>
            <a:pPr marL="285750" indent="-285750">
              <a:buFont typeface="Wingdings" panose="05000000000000000000" pitchFamily="2" charset="2"/>
              <a:buChar char="§"/>
            </a:pPr>
            <a:endParaRPr lang="en-US" altLang="ja-JP" dirty="0">
              <a:solidFill>
                <a:sysClr val="windowText" lastClr="000000"/>
              </a:solidFill>
            </a:endParaRPr>
          </a:p>
        </p:txBody>
      </p:sp>
    </p:spTree>
    <p:extLst>
      <p:ext uri="{BB962C8B-B14F-4D97-AF65-F5344CB8AC3E}">
        <p14:creationId xmlns:p14="http://schemas.microsoft.com/office/powerpoint/2010/main" val="40423238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DividendVTI">
  <a:themeElements>
    <a:clrScheme name="AnalogousFromLightSeedRightStep">
      <a:dk1>
        <a:srgbClr val="000000"/>
      </a:dk1>
      <a:lt1>
        <a:srgbClr val="FFFFFF"/>
      </a:lt1>
      <a:dk2>
        <a:srgbClr val="412624"/>
      </a:dk2>
      <a:lt2>
        <a:srgbClr val="E2E8E8"/>
      </a:lt2>
      <a:accent1>
        <a:srgbClr val="C69996"/>
      </a:accent1>
      <a:accent2>
        <a:srgbClr val="BA9B7F"/>
      </a:accent2>
      <a:accent3>
        <a:srgbClr val="A9A480"/>
      </a:accent3>
      <a:accent4>
        <a:srgbClr val="9AAA74"/>
      </a:accent4>
      <a:accent5>
        <a:srgbClr val="8EAC82"/>
      </a:accent5>
      <a:accent6>
        <a:srgbClr val="78AF7F"/>
      </a:accent6>
      <a:hlink>
        <a:srgbClr val="578D90"/>
      </a:hlink>
      <a:folHlink>
        <a:srgbClr val="7F7F7F"/>
      </a:folHlink>
    </a:clrScheme>
    <a:fontScheme name="Dividend">
      <a:majorFont>
        <a:latin typeface="Univers Condensed"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Univers"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D48335E72A79E643BDA99438C8B143EB" ma:contentTypeVersion="3" ma:contentTypeDescription="Create a new document." ma:contentTypeScope="" ma:versionID="8160b0bc273a8d75da0586ab9a2c7c09">
  <xsd:schema xmlns:xsd="http://www.w3.org/2001/XMLSchema" xmlns:xs="http://www.w3.org/2001/XMLSchema" xmlns:p="http://schemas.microsoft.com/office/2006/metadata/properties" xmlns:ns1="http://schemas.microsoft.com/sharepoint/v3" xmlns:ns2="881cbc62-9c94-4650-91c8-fbcdad032e96" targetNamespace="http://schemas.microsoft.com/office/2006/metadata/properties" ma:root="true" ma:fieldsID="7bd0cd92122efaed37e394bff0fce978" ns1:_="" ns2:_="">
    <xsd:import namespace="http://schemas.microsoft.com/sharepoint/v3"/>
    <xsd:import namespace="881cbc62-9c94-4650-91c8-fbcdad032e9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1cbc62-9c94-4650-91c8-fbcdad032e96" elementFormDefault="qualified">
    <xsd:import namespace="http://schemas.microsoft.com/office/2006/documentManagement/types"/>
    <xsd:import namespace="http://schemas.microsoft.com/office/infopath/2007/PartnerControls"/>
    <xsd:element name="_dlc_DocId" ma:index="6" nillable="true" ma:displayName="Document ID Value" ma:description="The value of the document ID assigned to this item." ma:internalName="_dlc_DocId" ma:readOnly="true">
      <xsd:simpleType>
        <xsd:restriction base="dms:Text"/>
      </xsd:simpleType>
    </xsd:element>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881cbc62-9c94-4650-91c8-fbcdad032e96">65M42YJNURMD-132420593-27</_dlc_DocId>
    <_dlc_DocIdUrl xmlns="881cbc62-9c94-4650-91c8-fbcdad032e96">
      <Url>https://edit.findlay.edu/arts-humanities-social-sciences/language-culture/_layouts/15/DocIdRedir.aspx?ID=65M42YJNURMD-132420593-27</Url>
      <Description>65M42YJNURMD-132420593-27</Description>
    </_dlc_DocIdUrl>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FBDF360-6951-461E-982E-33408B2F1AB3}"/>
</file>

<file path=customXml/itemProps2.xml><?xml version="1.0" encoding="utf-8"?>
<ds:datastoreItem xmlns:ds="http://schemas.openxmlformats.org/officeDocument/2006/customXml" ds:itemID="{9D07972F-5508-4343-BFF9-4D5AC7378E9E}"/>
</file>

<file path=customXml/itemProps3.xml><?xml version="1.0" encoding="utf-8"?>
<ds:datastoreItem xmlns:ds="http://schemas.openxmlformats.org/officeDocument/2006/customXml" ds:itemID="{61468182-B6B3-48AD-8666-6CC894E5A3DC}"/>
</file>

<file path=customXml/itemProps4.xml><?xml version="1.0" encoding="utf-8"?>
<ds:datastoreItem xmlns:ds="http://schemas.openxmlformats.org/officeDocument/2006/customXml" ds:itemID="{E821F671-AD4C-4062-9CA8-2BE978F94C54}"/>
</file>

<file path=docProps/app.xml><?xml version="1.0" encoding="utf-8"?>
<Properties xmlns="http://schemas.openxmlformats.org/officeDocument/2006/extended-properties" xmlns:vt="http://schemas.openxmlformats.org/officeDocument/2006/docPropsVTypes">
  <TotalTime>32</TotalTime>
  <Words>259</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Gill Sans MT</vt:lpstr>
      <vt:lpstr>Univers</vt:lpstr>
      <vt:lpstr>Univers Condensed</vt:lpstr>
      <vt:lpstr>Wingdings</vt:lpstr>
      <vt:lpstr>Wingdings 2</vt:lpstr>
      <vt:lpstr>DividendVTI</vt:lpstr>
      <vt:lpstr>完璧な英語でなくても大丈夫！異文化理解と効果的なコミュニケーション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Noriko Mills</dc:creator>
  <cp:lastModifiedBy>Noriko Mills</cp:lastModifiedBy>
  <cp:revision>3</cp:revision>
  <dcterms:created xsi:type="dcterms:W3CDTF">2021-05-27T03:38:28Z</dcterms:created>
  <dcterms:modified xsi:type="dcterms:W3CDTF">2021-05-27T04:10:43Z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0x010100D48335E72A79E643BDA99438C8B143EB</vt:lpwstr>
  </property>
  <property fmtid="{D5CDD505-2E9C-101B-9397-08002B2CF9AE}" pid="3" name="_dlc_DocIdItemGuid">
    <vt:lpwstr>14877118-9139-4222-a604-663a45ac1c9f</vt:lpwstr>
  </property>
</Properties>
</file>